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Libre Franklin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Libre Franklin Medium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Shawn Nase"/>
  <p:cmAuthor clrIdx="1" id="1" initials="" lastIdx="2" name="Zachary Culle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E0951ED-15A9-48AB-9872-675FAFBC1BAB}">
  <a:tblStyle styleId="{9E0951ED-15A9-48AB-9872-675FAFBC1B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320636E-BAB4-4F7E-98FB-6B4F4832BB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breFranklinMedium-bold.fntdata"/><Relationship Id="rId20" Type="http://schemas.openxmlformats.org/officeDocument/2006/relationships/slide" Target="slides/slide13.xml"/><Relationship Id="rId42" Type="http://schemas.openxmlformats.org/officeDocument/2006/relationships/font" Target="fonts/LibreFranklinMedium-boldItalic.fntdata"/><Relationship Id="rId41" Type="http://schemas.openxmlformats.org/officeDocument/2006/relationships/font" Target="fonts/LibreFranklinMedium-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ibreFranklin-regular.fntdata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LibreFranklin-italic.fntdata"/><Relationship Id="rId10" Type="http://schemas.openxmlformats.org/officeDocument/2006/relationships/slide" Target="slides/slide3.xml"/><Relationship Id="rId32" Type="http://schemas.openxmlformats.org/officeDocument/2006/relationships/font" Target="fonts/LibreFranklin-bold.fntdata"/><Relationship Id="rId13" Type="http://schemas.openxmlformats.org/officeDocument/2006/relationships/slide" Target="slides/slide6.xml"/><Relationship Id="rId35" Type="http://schemas.openxmlformats.org/officeDocument/2006/relationships/font" Target="fonts/Roboto-regular.fntdata"/><Relationship Id="rId12" Type="http://schemas.openxmlformats.org/officeDocument/2006/relationships/slide" Target="slides/slide5.xml"/><Relationship Id="rId34" Type="http://schemas.openxmlformats.org/officeDocument/2006/relationships/font" Target="fonts/LibreFranklin-boldItalic.fntdata"/><Relationship Id="rId15" Type="http://schemas.openxmlformats.org/officeDocument/2006/relationships/slide" Target="slides/slide8.xml"/><Relationship Id="rId37" Type="http://schemas.openxmlformats.org/officeDocument/2006/relationships/font" Target="fonts/Roboto-italic.fntdata"/><Relationship Id="rId14" Type="http://schemas.openxmlformats.org/officeDocument/2006/relationships/slide" Target="slides/slide7.xml"/><Relationship Id="rId36" Type="http://schemas.openxmlformats.org/officeDocument/2006/relationships/font" Target="fonts/Roboto-bold.fntdata"/><Relationship Id="rId17" Type="http://schemas.openxmlformats.org/officeDocument/2006/relationships/slide" Target="slides/slide10.xml"/><Relationship Id="rId39" Type="http://schemas.openxmlformats.org/officeDocument/2006/relationships/font" Target="fonts/LibreFranklinMedium-regular.fntdata"/><Relationship Id="rId16" Type="http://schemas.openxmlformats.org/officeDocument/2006/relationships/slide" Target="slides/slide9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4-16T18:47:54.446">
    <p:pos x="304" y="747"/>
    <p:text>Placed here for the time being:
First test would be obtaining experimental data regarding thermal energy transfer between casing and caddy during sun and shade portions of orbit
Test can be conducted with 2 buckets of water with 170 degree Fahrenheit temperature differential and 36 minute/56 minute alloted thermal energy transfer for shade/sun orbit portions, respectively.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1" dt="2020-04-16T23:38:39.256">
    <p:pos x="6000" y="0"/>
    <p:text>Possible Future Questions and things he cost ask/ What did we learn/ Take away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2" dt="2020-04-16T23:47:29.092">
    <p:pos x="6000" y="0"/>
    <p:text>Just getting my thoughts down. Still need to organize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38575b397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38575b397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38575b397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38575b397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38575b397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38575b397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38575b397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38575b397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38575b397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38575b397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38575b397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38575b397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38575b397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38575b397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38575b397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38575b397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fb7584d93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fb7584d93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fb7584d9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fb7584d9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38575b39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38575b39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16df47e0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16df47e0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fbdfee2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fbdfee2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fbdfee2c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fbdfee2c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fbdfee2c9_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fbdfee2c9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38575b39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38575b39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38575b39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38575b39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38575b39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38575b39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38575b397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38575b397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38575b39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38575b39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38575b397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38575b397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38575b397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38575b397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hindawi.com/journals/ijae/2019/8916416/tab3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.xml"/><Relationship Id="rId4" Type="http://schemas.openxmlformats.org/officeDocument/2006/relationships/hyperlink" Target="https://www.caixinglobal.com/2019-12-12/github-looks-to-open-subsidiary-in-china-101493485.html" TargetMode="External"/><Relationship Id="rId5" Type="http://schemas.openxmlformats.org/officeDocument/2006/relationships/image" Target="../media/image19.png"/><Relationship Id="rId6" Type="http://schemas.openxmlformats.org/officeDocument/2006/relationships/hyperlink" Target="https://engineering.jhu.edu/ece/research/laboratories-centers/" TargetMode="External"/><Relationship Id="rId7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asc-csa.gc.ca/fra/recherche/images/regarder.asp?id=7101" TargetMode="External"/><Relationship Id="rId4" Type="http://schemas.openxmlformats.org/officeDocument/2006/relationships/image" Target="../media/image5.png"/><Relationship Id="rId10" Type="http://schemas.openxmlformats.org/officeDocument/2006/relationships/image" Target="../media/image20.png"/><Relationship Id="rId9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hyperlink" Target="https://planetruthblog.files.wordpress.com/2016/02/selection_05o0.png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www.yakimaherald.com/free_article/heat-advisory-in-effect-for-yakima-valley-afternoon-highs-forecast/article_784f0a6e-b925-11e9-87f3-13dab6645c78.html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2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3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MSOSDev/TubeSa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18650batterystore.com/18650-p/samsung-25r-18650.htm?gclid=Cj0KCQiAkKnyBRDwARIsALtxe7jsFvItbqZMbEOVt--gjnHJczjC61ApSYj0hsGtmWK8IMwKxr0adrEaAljpEALw_wcB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s://www.maximintegrated.com/en/products/power/power-management-ics.html" TargetMode="External"/><Relationship Id="rId6" Type="http://schemas.openxmlformats.org/officeDocument/2006/relationships/image" Target="../media/image24.png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wplastics.com/air-flow-die-cut-pallet-wrap.aspx" TargetMode="External"/><Relationship Id="rId4" Type="http://schemas.openxmlformats.org/officeDocument/2006/relationships/image" Target="../media/image9.jpg"/><Relationship Id="rId5" Type="http://schemas.openxmlformats.org/officeDocument/2006/relationships/hyperlink" Target="https://www.vectorstock.com/royalty-free-vector/rechargeable-battery-symbol-vector-19544972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engineersedge.com/fluid_flow/oring_leak_rate_13605.htm" TargetMode="External"/><Relationship Id="rId4" Type="http://schemas.openxmlformats.org/officeDocument/2006/relationships/hyperlink" Target="https://www.engineersedge.com/fluid_flow/oring_leak_rate_13605.htm" TargetMode="External"/><Relationship Id="rId5" Type="http://schemas.openxmlformats.org/officeDocument/2006/relationships/hyperlink" Target="https://www.engineersedge.com/fluid_flow/oring_leak_rate_13605.htm" TargetMode="External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06350"/>
            <a:ext cx="8520600" cy="146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07C"/>
              </a:buClr>
              <a:buSzPts val="3300"/>
              <a:buFont typeface="Libre Franklin Medium"/>
              <a:buNone/>
            </a:pPr>
            <a:r>
              <a:rPr lang="en" sz="48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TubeSat Final Presentation </a:t>
            </a:r>
            <a:endParaRPr sz="4800">
              <a:solidFill>
                <a:srgbClr val="1E407C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809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/>
              <a:t>Shawn Nase, Jimmy Oakes, Zach Cullen, Mark Bright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/>
              <a:t>Electrical Engineering Department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/>
              <a:t>Zoom University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50" y="1732124"/>
            <a:ext cx="4868851" cy="329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775" y="1960350"/>
            <a:ext cx="3066125" cy="2684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>
            <p:ph type="ctrTitle"/>
          </p:nvPr>
        </p:nvSpPr>
        <p:spPr>
          <a:xfrm>
            <a:off x="311700" y="137350"/>
            <a:ext cx="8005200" cy="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CFD Analysis Results</a:t>
            </a:r>
            <a:endParaRPr sz="3600">
              <a:solidFill>
                <a:srgbClr val="1E407C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30" name="Google Shape;130;p22"/>
          <p:cNvSpPr txBox="1"/>
          <p:nvPr>
            <p:ph idx="1" type="subTitle"/>
          </p:nvPr>
        </p:nvSpPr>
        <p:spPr>
          <a:xfrm>
            <a:off x="311700" y="728425"/>
            <a:ext cx="8650200" cy="39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Velocity of air molecules in fluid subdomain between caddy assumption cylinder and casing assumption cylinder is less than 0.75 in/s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Keep in mind this air velocity is based off exaggerated heat transfer coefficients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205375" y="892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Transient thermal transfer over 42 min using air trajectory data from CFD analysis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Simulation Initial Conditions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Heat flux at caddy/air and casing/air interfaces defined as 15 W/m^2 (Worst case scenario)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Casing and caddy rotated through several temperature differentials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Caddy or casing set as infinite heat source or bottomless heat sink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Results in data for worst case scenario</a:t>
            </a:r>
            <a:endParaRPr sz="1800"/>
          </a:p>
        </p:txBody>
      </p:sp>
      <p:sp>
        <p:nvSpPr>
          <p:cNvPr id="136" name="Google Shape;136;p23"/>
          <p:cNvSpPr txBox="1"/>
          <p:nvPr>
            <p:ph type="ctrTitle"/>
          </p:nvPr>
        </p:nvSpPr>
        <p:spPr>
          <a:xfrm>
            <a:off x="311700" y="137350"/>
            <a:ext cx="8005200" cy="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Thermal Convection Simulation</a:t>
            </a:r>
            <a:endParaRPr sz="3600">
              <a:solidFill>
                <a:srgbClr val="1E407C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" name="Google Shape;141;p24"/>
          <p:cNvGraphicFramePr/>
          <p:nvPr/>
        </p:nvGraphicFramePr>
        <p:xfrm>
          <a:off x="2499075" y="213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{9E0951ED-15A9-48AB-9872-675FAFBC1BAB}</a:tableStyleId>
              </a:tblPr>
              <a:tblGrid>
                <a:gridCol w="759950"/>
                <a:gridCol w="757100"/>
                <a:gridCol w="645900"/>
                <a:gridCol w="1545875"/>
                <a:gridCol w="8652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Casing T 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(F)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Caddy T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(F)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Time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(s)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Transfer</a:t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(J)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Direction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highlight>
                            <a:srgbClr val="FFFF00"/>
                          </a:highlight>
                        </a:rPr>
                        <a:t>-100 L</a:t>
                      </a:r>
                      <a:endParaRPr b="1" sz="1100"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highlight>
                            <a:srgbClr val="FFFF00"/>
                          </a:highlight>
                        </a:rPr>
                        <a:t>70 UL</a:t>
                      </a:r>
                      <a:endParaRPr b="1" sz="1100"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highlight>
                            <a:srgbClr val="FFFF00"/>
                          </a:highlight>
                        </a:rPr>
                        <a:t>2520 s</a:t>
                      </a:r>
                      <a:endParaRPr b="1" sz="1100"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highlight>
                            <a:srgbClr val="FFFF00"/>
                          </a:highlight>
                        </a:rPr>
                        <a:t>6.1608E-12 Joules</a:t>
                      </a:r>
                      <a:endParaRPr b="1" sz="1100"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highlight>
                            <a:srgbClr val="FFFF00"/>
                          </a:highlight>
                        </a:rPr>
                        <a:t>Ca to CC</a:t>
                      </a:r>
                      <a:endParaRPr b="1" sz="1100"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-100 L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30 UL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2520 s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8.4621E-12 Joules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Ca to CC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-100 L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-15 UL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2520 s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1.5183E-12 Joules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Ca to CC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highlight>
                            <a:srgbClr val="FF9900"/>
                          </a:highlight>
                        </a:rPr>
                        <a:t>70 L</a:t>
                      </a:r>
                      <a:endParaRPr b="1" sz="1100">
                        <a:highlight>
                          <a:srgbClr val="FF99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highlight>
                            <a:srgbClr val="FF9900"/>
                          </a:highlight>
                        </a:rPr>
                        <a:t>-100 UL</a:t>
                      </a:r>
                      <a:endParaRPr b="1" sz="1100">
                        <a:highlight>
                          <a:srgbClr val="FF99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highlight>
                            <a:srgbClr val="FF9900"/>
                          </a:highlight>
                        </a:rPr>
                        <a:t>2520 s</a:t>
                      </a:r>
                      <a:endParaRPr b="1" sz="1100">
                        <a:highlight>
                          <a:srgbClr val="FF99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highlight>
                            <a:srgbClr val="FF9900"/>
                          </a:highlight>
                        </a:rPr>
                        <a:t>5.4865E-12 Joules</a:t>
                      </a:r>
                      <a:endParaRPr b="1" sz="1100">
                        <a:highlight>
                          <a:srgbClr val="FF99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highlight>
                            <a:srgbClr val="FF9900"/>
                          </a:highlight>
                        </a:rPr>
                        <a:t>CC to Ca</a:t>
                      </a:r>
                      <a:endParaRPr b="1" sz="1100">
                        <a:highlight>
                          <a:srgbClr val="FF9900"/>
                        </a:highlight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30 L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-100 UL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2520 s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5.4865E-12 Joules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CC to Ca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-15 L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-100 UL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2520 s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5.4865E-12 Joules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CC to Ca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42" name="Google Shape;142;p24"/>
          <p:cNvSpPr txBox="1"/>
          <p:nvPr/>
        </p:nvSpPr>
        <p:spPr>
          <a:xfrm>
            <a:off x="483000" y="1186700"/>
            <a:ext cx="8220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</a:pPr>
            <a:r>
              <a:rPr lang="en" sz="2800">
                <a:solidFill>
                  <a:schemeClr val="dk2"/>
                </a:solidFill>
              </a:rPr>
              <a:t>Negligible heat transfer, i.e. convection can be ignored</a:t>
            </a:r>
            <a:endParaRPr sz="2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143" name="Google Shape;143;p24"/>
          <p:cNvSpPr txBox="1"/>
          <p:nvPr>
            <p:ph type="ctrTitle"/>
          </p:nvPr>
        </p:nvSpPr>
        <p:spPr>
          <a:xfrm>
            <a:off x="311700" y="137350"/>
            <a:ext cx="8005200" cy="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Thermal Convection Results</a:t>
            </a:r>
            <a:endParaRPr sz="3600">
              <a:solidFill>
                <a:srgbClr val="1E407C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50" y="3078125"/>
            <a:ext cx="8995499" cy="19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219600" y="722325"/>
            <a:ext cx="8520600" cy="25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 hour thermal simulation time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Max temperature differential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-100°F to 70°F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0.547 Joules transferred through one standoff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16.41 Joules transferred through 30 standoffs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9.846 Joules transferred in shade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15.316 Joules transferred in sunlight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The net positive energy transfer will be preserved via peltier switching</a:t>
            </a:r>
            <a:br>
              <a:rPr lang="en" sz="1400"/>
            </a:br>
            <a:endParaRPr sz="1400"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3694" y="74250"/>
            <a:ext cx="1946056" cy="199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3212" y="2138850"/>
            <a:ext cx="1687025" cy="6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>
            <p:ph type="ctrTitle"/>
          </p:nvPr>
        </p:nvSpPr>
        <p:spPr>
          <a:xfrm>
            <a:off x="219600" y="74250"/>
            <a:ext cx="7333800" cy="6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Thermal Conduction  Results</a:t>
            </a:r>
            <a:endParaRPr sz="3600">
              <a:solidFill>
                <a:srgbClr val="1E407C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ctrTitle"/>
          </p:nvPr>
        </p:nvSpPr>
        <p:spPr>
          <a:xfrm>
            <a:off x="311700" y="220300"/>
            <a:ext cx="80052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Power Budget</a:t>
            </a:r>
            <a:endParaRPr sz="3600">
              <a:solidFill>
                <a:srgbClr val="1E407C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aphicFrame>
        <p:nvGraphicFramePr>
          <p:cNvPr id="158" name="Google Shape;158;p26"/>
          <p:cNvGraphicFramePr/>
          <p:nvPr/>
        </p:nvGraphicFramePr>
        <p:xfrm>
          <a:off x="201825" y="89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{1320636E-BAB4-4F7E-98FB-6B4F4832BB16}</a:tableStyleId>
              </a:tblPr>
              <a:tblGrid>
                <a:gridCol w="1699775"/>
                <a:gridCol w="1474800"/>
                <a:gridCol w="1646475"/>
                <a:gridCol w="1764925"/>
              </a:tblGrid>
              <a:tr h="327850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Power Budget</a:t>
                      </a:r>
                      <a:endParaRPr b="1" sz="1000"/>
                    </a:p>
                  </a:txBody>
                  <a:tcPr marT="19050" marB="19050" marR="28575" marL="28575" anchor="b"/>
                </a:tc>
                <a:tc hMerge="1"/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Subsystem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Power Requirement (J/s)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Energy Consumed in Sun (J)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Energy Consumed in Shade (J)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Communications Power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2.5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8400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5400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PMC Power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0.15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591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380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DPC Power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0.095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319.2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205.2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Solar cell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-12.5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-42000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  <p:sp>
        <p:nvSpPr>
          <p:cNvPr id="159" name="Google Shape;159;p26"/>
          <p:cNvSpPr txBox="1"/>
          <p:nvPr/>
        </p:nvSpPr>
        <p:spPr>
          <a:xfrm>
            <a:off x="242050" y="3290450"/>
            <a:ext cx="86187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Total energy consumed during 92 min orbit : 15295.4 J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Total energy provided during 92 min orbit: 42000 J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Energy left for additional applications: 26704.6 J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Can fit two more tubes within enclosure - ideally adds up to 133,056 J per pack, good for high impulse applications, however solar input remains the same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Example: COTS industrial camera draws max </a:t>
            </a:r>
            <a:r>
              <a:rPr lang="en" u="sng">
                <a:solidFill>
                  <a:schemeClr val="hlink"/>
                </a:solidFill>
                <a:hlinkClick r:id="rId3"/>
              </a:rPr>
              <a:t>5.1 W</a:t>
            </a:r>
            <a:r>
              <a:rPr lang="en">
                <a:solidFill>
                  <a:schemeClr val="dk2"/>
                </a:solidFill>
              </a:rPr>
              <a:t> (max energy consumption of 28152 J during orbit), should be fine for images, video must be limited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/>
        </p:nvSpPr>
        <p:spPr>
          <a:xfrm>
            <a:off x="483000" y="1186700"/>
            <a:ext cx="8220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165" name="Google Shape;165;p27"/>
          <p:cNvSpPr txBox="1"/>
          <p:nvPr>
            <p:ph type="ctrTitle"/>
          </p:nvPr>
        </p:nvSpPr>
        <p:spPr>
          <a:xfrm>
            <a:off x="311700" y="137350"/>
            <a:ext cx="8005200" cy="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Conclusions Regarding Analyses</a:t>
            </a:r>
            <a:endParaRPr sz="3600">
              <a:solidFill>
                <a:srgbClr val="1E407C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aphicFrame>
        <p:nvGraphicFramePr>
          <p:cNvPr id="166" name="Google Shape;166;p27"/>
          <p:cNvGraphicFramePr/>
          <p:nvPr/>
        </p:nvGraphicFramePr>
        <p:xfrm>
          <a:off x="733300" y="118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{1320636E-BAB4-4F7E-98FB-6B4F4832BB16}</a:tableStyleId>
              </a:tblPr>
              <a:tblGrid>
                <a:gridCol w="1873350"/>
                <a:gridCol w="1873350"/>
                <a:gridCol w="1873350"/>
                <a:gridCol w="1873350"/>
              </a:tblGrid>
              <a:tr h="70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Analysis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Conclusive?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Aspect Needing Justification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Comments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70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Air Leakage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N/A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Additional support via</a:t>
                      </a:r>
                      <a:r>
                        <a:rPr lang="en" sz="1200"/>
                        <a:t> testing in lab  would be preferable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70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Thermal Effects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Conduction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Convention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Needs experimental evidence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70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Power Budget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N/A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Additional support via testing in lab  would be preferable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/>
        </p:nvSpPr>
        <p:spPr>
          <a:xfrm>
            <a:off x="483000" y="1186700"/>
            <a:ext cx="82203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172" name="Google Shape;172;p28"/>
          <p:cNvSpPr txBox="1"/>
          <p:nvPr>
            <p:ph type="ctrTitle"/>
          </p:nvPr>
        </p:nvSpPr>
        <p:spPr>
          <a:xfrm>
            <a:off x="311700" y="137350"/>
            <a:ext cx="8005200" cy="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Conclusions Regarding Feasibility</a:t>
            </a:r>
            <a:endParaRPr sz="3600">
              <a:solidFill>
                <a:srgbClr val="1E407C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aphicFrame>
        <p:nvGraphicFramePr>
          <p:cNvPr id="173" name="Google Shape;173;p28"/>
          <p:cNvGraphicFramePr/>
          <p:nvPr/>
        </p:nvGraphicFramePr>
        <p:xfrm>
          <a:off x="745925" y="89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{1320636E-BAB4-4F7E-98FB-6B4F4832BB16}</a:tableStyleId>
              </a:tblPr>
              <a:tblGrid>
                <a:gridCol w="1807800"/>
                <a:gridCol w="1807800"/>
                <a:gridCol w="1807800"/>
                <a:gridCol w="1807800"/>
              </a:tblGrid>
              <a:tr h="60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Factors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Currently feasible</a:t>
                      </a:r>
                      <a:r>
                        <a:rPr lang="en" sz="1200"/>
                        <a:t>?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Aspect Not Currently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Feasible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Comments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22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Electrical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(DPC, PMC, and batteries)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N/A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Electrical subsystems are well established and proven to work. Successful Multisim simulation.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04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Mechanical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(tube caddy, core casing, enclosure)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Inconclusive</a:t>
                      </a:r>
                      <a:r>
                        <a:rPr lang="en" sz="1200"/>
                        <a:t>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Conduction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Convention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Needs experimental evidence via testing - not yet suitable for purposes other than prototyping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04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Cost and  Logistical Concerns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Inconclusive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Logistics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COVID-19 aside, finding a lab to perform testing has proven difficult due to safety concerns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/>
        </p:nvSpPr>
        <p:spPr>
          <a:xfrm>
            <a:off x="483000" y="1186700"/>
            <a:ext cx="8221500" cy="3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Open source repository available: contains electrical schematics, mechanical designs, technical specifications, recommended approaches to testing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Logistics: trouble planning testing within well-equipped labs is initially expected, next steps require somewhat rudimentary testing to provide ‘proof of concept’ 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Open source nature will allow more thorough testing, similar to peer review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If initial testing goes well, ideally perform more robust experimental testing in well-equipped lab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Conclusion: current evidence is not sufficient to build satellite for use purposes but is sufficient motivation to continue testing, recommend not yet making use of modular nature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Ideal path forward: experimental testing → revisions</a:t>
            </a:r>
            <a:r>
              <a:rPr lang="en">
                <a:solidFill>
                  <a:schemeClr val="dk2"/>
                </a:solidFill>
              </a:rPr>
              <a:t>→testing for modular use→ revisions→flight testing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9" name="Google Shape;179;p29"/>
          <p:cNvSpPr txBox="1"/>
          <p:nvPr>
            <p:ph type="ctrTitle"/>
          </p:nvPr>
        </p:nvSpPr>
        <p:spPr>
          <a:xfrm>
            <a:off x="311700" y="137350"/>
            <a:ext cx="8005200" cy="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Moving Forward</a:t>
            </a:r>
            <a:endParaRPr sz="3600">
              <a:solidFill>
                <a:srgbClr val="1E407C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180" name="Google Shape;180;p2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4275" y="3389850"/>
            <a:ext cx="2217726" cy="1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2219" y="3350050"/>
            <a:ext cx="2442276" cy="16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ctrTitle"/>
          </p:nvPr>
        </p:nvSpPr>
        <p:spPr>
          <a:xfrm>
            <a:off x="311700" y="137350"/>
            <a:ext cx="8005200" cy="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Water Thermal Transfer Test</a:t>
            </a:r>
            <a:endParaRPr sz="3600">
              <a:solidFill>
                <a:srgbClr val="1E407C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483000" y="1186700"/>
            <a:ext cx="8221500" cy="3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Components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2 buckets of water, one at temperature A and the other at temperature B</a:t>
            </a:r>
            <a:endParaRPr sz="1200">
              <a:solidFill>
                <a:schemeClr val="dk2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</a:pPr>
            <a:r>
              <a:rPr lang="en" sz="1200">
                <a:solidFill>
                  <a:schemeClr val="dk2"/>
                </a:solidFill>
              </a:rPr>
              <a:t>Temperature differential must be 170 degrees </a:t>
            </a:r>
            <a:r>
              <a:rPr lang="en" sz="1200">
                <a:solidFill>
                  <a:schemeClr val="dk2"/>
                </a:solidFill>
              </a:rPr>
              <a:t>Fahrenheit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Fully assembled core with casing segments, o-rings, ceramic feedthrough, and caddy with proper standoffs (These standoffs have sanded tips).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Caddy must have temperature probe adhered to one of its internal surfaces. The electrical conduit for the probe is recommended to be fed through one of the ceramic feedthrough pins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Computer with capability to convert probe voltage to accurate temperature reading (a compactRIO platform by NI is recommended for this experiment)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Procedure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Place one bucket of water with the core fully immersed in a refrigerator for at least 96 hours, and allow the </a:t>
            </a:r>
            <a:r>
              <a:rPr lang="en" sz="1200">
                <a:solidFill>
                  <a:schemeClr val="dk2"/>
                </a:solidFill>
              </a:rPr>
              <a:t>temperature</a:t>
            </a:r>
            <a:r>
              <a:rPr lang="en" sz="1200">
                <a:solidFill>
                  <a:schemeClr val="dk2"/>
                </a:solidFill>
              </a:rPr>
              <a:t> to drop to approximately 35 degrees </a:t>
            </a:r>
            <a:r>
              <a:rPr lang="en" sz="1200">
                <a:solidFill>
                  <a:schemeClr val="dk2"/>
                </a:solidFill>
              </a:rPr>
              <a:t>Fahrenheit</a:t>
            </a:r>
            <a:r>
              <a:rPr lang="en" sz="1200">
                <a:solidFill>
                  <a:schemeClr val="dk2"/>
                </a:solidFill>
              </a:rPr>
              <a:t>. Do not allow the water to freeze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Approximately 1 hour prior to conducting the experiment, ignite a propane heater to begin heating the 2nd bucket of water. The temperature of the heated water must reach approx 205 degrees, or just under boiling temperature.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When temperature of heated water is reached with no more than 5 percent deviation, remove the core from the chilled water and immediately place it into the heated water. Set a timer for 36 minutes. Measure probe temperature in 1 minute increments until the time allotted has expired.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ctrTitle"/>
          </p:nvPr>
        </p:nvSpPr>
        <p:spPr>
          <a:xfrm>
            <a:off x="311700" y="137350"/>
            <a:ext cx="8005200" cy="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Long-Term Leak Modeling</a:t>
            </a:r>
            <a:endParaRPr sz="3600">
              <a:solidFill>
                <a:srgbClr val="1E407C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483000" y="1186700"/>
            <a:ext cx="8221500" cy="3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Components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Vacuum chamber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Fully assembled core with casing segments, o-rings, ceramic feedthrough, and caddy with proper standoffs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Caddy must be assembled with an air pressure sensor to measure the change in pressure in core casing over the duration of the test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Procedure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Prepare vacuum chamber be at a constant temperature of 72℉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Place core casing inside the chamber and remove air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Leave casing in the vacuum chamber for as long as possible</a:t>
            </a:r>
            <a:endParaRPr>
              <a:solidFill>
                <a:schemeClr val="dk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>
                <a:solidFill>
                  <a:schemeClr val="dk2"/>
                </a:solidFill>
              </a:rPr>
              <a:t>The data collected will be used to model a six-month duration in vacuum. More time spent on this experiment will provide more accurate results.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Record the pressure data and generate a model for six-months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0" y="210950"/>
            <a:ext cx="63804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What is a CubeSat?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48025" y="1003550"/>
            <a:ext cx="5571900" cy="214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Small-scale, low cost satellite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Often used in academia and independent research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Directly expose electronics to environmental effects of space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Generally use space rated electronics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6924" y="2663909"/>
            <a:ext cx="2010163" cy="2141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725" y="2800125"/>
            <a:ext cx="3069076" cy="23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60725" y="4590375"/>
            <a:ext cx="40863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12U: 208mm x 208mm x 340.5mm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5" name="Google Shape;65;p1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6375" y="1769312"/>
            <a:ext cx="2394150" cy="1333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69175" y="3352462"/>
            <a:ext cx="2581350" cy="14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56525" y="341950"/>
            <a:ext cx="2094000" cy="11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Questions?</a:t>
            </a:r>
            <a:endParaRPr/>
          </a:p>
        </p:txBody>
      </p:sp>
      <p:sp>
        <p:nvSpPr>
          <p:cNvPr id="199" name="Google Shape;199;p32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ctrTitle"/>
          </p:nvPr>
        </p:nvSpPr>
        <p:spPr>
          <a:xfrm>
            <a:off x="311700" y="193775"/>
            <a:ext cx="4638000" cy="53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Possible cost to Launch?</a:t>
            </a:r>
            <a:endParaRPr sz="3000"/>
          </a:p>
        </p:txBody>
      </p:sp>
      <p:sp>
        <p:nvSpPr>
          <p:cNvPr id="205" name="Google Shape;205;p33"/>
          <p:cNvSpPr txBox="1"/>
          <p:nvPr/>
        </p:nvSpPr>
        <p:spPr>
          <a:xfrm>
            <a:off x="311700" y="729575"/>
            <a:ext cx="50466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-If you build a CubeSat, securing a rocket to launch it on is not difficult, merely expensive. A typical CubeSat launch cost is estimated at $40,000. </a:t>
            </a:r>
            <a:endParaRPr sz="1350">
              <a:solidFill>
                <a:srgbClr val="4A4A4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-There are several commercial providers promising future CubeSat rockets, assuming they complete development. </a:t>
            </a:r>
            <a:endParaRPr sz="1350">
              <a:solidFill>
                <a:srgbClr val="4A4A4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-https://makezine.com/2014/04/11/your-own-satellite-7-things-to-know-before-you-go/</a:t>
            </a:r>
            <a:endParaRPr sz="1350">
              <a:solidFill>
                <a:srgbClr val="4A4A4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4A4A4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33"/>
          <p:cNvSpPr txBox="1"/>
          <p:nvPr>
            <p:ph type="ctrTitle"/>
          </p:nvPr>
        </p:nvSpPr>
        <p:spPr>
          <a:xfrm>
            <a:off x="311700" y="2510175"/>
            <a:ext cx="6382200" cy="53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Would NASA Fund our Tubesat</a:t>
            </a:r>
            <a:r>
              <a:rPr lang="en" sz="3000"/>
              <a:t>?</a:t>
            </a:r>
            <a:endParaRPr sz="3000"/>
          </a:p>
        </p:txBody>
      </p:sp>
      <p:sp>
        <p:nvSpPr>
          <p:cNvPr id="207" name="Google Shape;207;p33"/>
          <p:cNvSpPr txBox="1"/>
          <p:nvPr/>
        </p:nvSpPr>
        <p:spPr>
          <a:xfrm>
            <a:off x="311700" y="3045975"/>
            <a:ext cx="50466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-We would have to make a </a:t>
            </a:r>
            <a:r>
              <a:rPr b="1" lang="en" sz="1350">
                <a:solidFill>
                  <a:srgbClr val="4A4A4A"/>
                </a:solidFill>
                <a:latin typeface="Roboto"/>
                <a:ea typeface="Roboto"/>
                <a:cs typeface="Roboto"/>
                <a:sym typeface="Roboto"/>
              </a:rPr>
              <a:t>five-minute pitch</a:t>
            </a:r>
            <a:r>
              <a:rPr lang="en" sz="135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we would present to NASA to ask for funding.</a:t>
            </a:r>
            <a:endParaRPr sz="1350">
              <a:solidFill>
                <a:srgbClr val="4A4A4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-Realistic issues with this?</a:t>
            </a:r>
            <a:endParaRPr sz="1350">
              <a:solidFill>
                <a:srgbClr val="4A4A4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-https://makezine.com/2014/04/11/your-own-satellite-7-things-to-know-before-you-go/</a:t>
            </a:r>
            <a:endParaRPr sz="1350">
              <a:solidFill>
                <a:srgbClr val="4A4A4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ctrTitle"/>
          </p:nvPr>
        </p:nvSpPr>
        <p:spPr>
          <a:xfrm>
            <a:off x="311700" y="230775"/>
            <a:ext cx="4912500" cy="58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Things to consider.</a:t>
            </a:r>
            <a:endParaRPr sz="3000"/>
          </a:p>
        </p:txBody>
      </p:sp>
      <p:sp>
        <p:nvSpPr>
          <p:cNvPr id="213" name="Google Shape;213;p34"/>
          <p:cNvSpPr txBox="1"/>
          <p:nvPr/>
        </p:nvSpPr>
        <p:spPr>
          <a:xfrm>
            <a:off x="311700" y="818775"/>
            <a:ext cx="46509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-NASA or a company investing in sending our project to space would want </a:t>
            </a:r>
            <a:r>
              <a:rPr lang="en"/>
              <a:t>guaranteed</a:t>
            </a:r>
            <a:r>
              <a:rPr lang="en"/>
              <a:t> results.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-Currently we have tests and speculations on how our tubesat would react in the space environment. This is highly dependent on keeping our tube enclosure </a:t>
            </a:r>
            <a:r>
              <a:rPr lang="en"/>
              <a:t>pressurized</a:t>
            </a:r>
            <a:r>
              <a:rPr lang="en"/>
              <a:t> as our electronic </a:t>
            </a:r>
            <a:r>
              <a:rPr lang="en"/>
              <a:t>components</a:t>
            </a:r>
            <a:r>
              <a:rPr lang="en"/>
              <a:t> will not survive the environment in space.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-Would it be better to have used space rated components vs using off the shelf components?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-As it eliminates the heavy requirement of having to make sure our tube stays </a:t>
            </a:r>
            <a:r>
              <a:rPr lang="en"/>
              <a:t>pressurized</a:t>
            </a:r>
            <a:r>
              <a:rPr lang="en"/>
              <a:t> as anything can happen to </a:t>
            </a:r>
            <a:r>
              <a:rPr lang="en"/>
              <a:t>depressurize</a:t>
            </a:r>
            <a:r>
              <a:rPr lang="en"/>
              <a:t>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-Investing possibly $40,000 to launch the rocket with our tubesat; we would have to be 100% sure it would operate properly and do exactly what we want.</a:t>
            </a:r>
            <a:endParaRPr/>
          </a:p>
        </p:txBody>
      </p:sp>
      <p:sp>
        <p:nvSpPr>
          <p:cNvPr id="214" name="Google Shape;214;p34"/>
          <p:cNvSpPr txBox="1"/>
          <p:nvPr/>
        </p:nvSpPr>
        <p:spPr>
          <a:xfrm>
            <a:off x="5619900" y="1017400"/>
            <a:ext cx="4650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ctrTitle"/>
          </p:nvPr>
        </p:nvSpPr>
        <p:spPr>
          <a:xfrm>
            <a:off x="311700" y="137350"/>
            <a:ext cx="8005200" cy="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GitHub</a:t>
            </a:r>
            <a:endParaRPr sz="3600">
              <a:solidFill>
                <a:srgbClr val="1E407C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20" name="Google Shape;220;p35"/>
          <p:cNvSpPr txBox="1"/>
          <p:nvPr/>
        </p:nvSpPr>
        <p:spPr>
          <a:xfrm>
            <a:off x="483000" y="1186700"/>
            <a:ext cx="8221500" cy="3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https://github.com/MSOSDev/TubeSat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ctrTitle"/>
          </p:nvPr>
        </p:nvSpPr>
        <p:spPr>
          <a:xfrm>
            <a:off x="311700" y="73850"/>
            <a:ext cx="80052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Our Approach: The</a:t>
            </a:r>
            <a:r>
              <a:rPr lang="en" sz="36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Tubesat</a:t>
            </a:r>
            <a:endParaRPr sz="3600">
              <a:solidFill>
                <a:srgbClr val="1E407C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311700" y="680450"/>
            <a:ext cx="85206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Open source, low cost, modular satellite design using COTS components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COTS components are not space rated → Must shield against thermal, vacuum, and radiation environment of space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Batteries and electronic modules shielded within tube; power provided via solar cells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Long-term</a:t>
            </a:r>
            <a:r>
              <a:rPr lang="en" sz="1800"/>
              <a:t> goal: continuously and synchronously blink an LED under simulated environmental conditions; costs below $1500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Short-term goal: provide justification for/against </a:t>
            </a:r>
            <a:r>
              <a:rPr lang="en" sz="1800"/>
              <a:t>feasibility</a:t>
            </a:r>
            <a:r>
              <a:rPr lang="en" sz="1800"/>
              <a:t> of design</a:t>
            </a:r>
            <a:endParaRPr sz="18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0" y="3374363"/>
            <a:ext cx="2434925" cy="170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151" y="3236475"/>
            <a:ext cx="2512675" cy="18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6550" y="3664325"/>
            <a:ext cx="4029225" cy="14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311700" y="230450"/>
            <a:ext cx="8241000" cy="8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Modules we Need to Shield</a:t>
            </a:r>
            <a:endParaRPr/>
          </a:p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311700" y="1225325"/>
            <a:ext cx="8520600" cy="9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Batteries (4) 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Power management circuit (PMC)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Digital processing circuit (DPC)</a:t>
            </a:r>
            <a:endParaRPr sz="1800"/>
          </a:p>
        </p:txBody>
      </p:sp>
      <p:pic>
        <p:nvPicPr>
          <p:cNvPr id="83" name="Google Shape;83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89700"/>
            <a:ext cx="2732150" cy="23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6950" y="2778175"/>
            <a:ext cx="2212924" cy="221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2275" y="2921299"/>
            <a:ext cx="3572150" cy="201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ctrTitle"/>
          </p:nvPr>
        </p:nvSpPr>
        <p:spPr>
          <a:xfrm>
            <a:off x="675375" y="1987575"/>
            <a:ext cx="2080200" cy="13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6 - Core Casing TEC Mount Surface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7 - TEC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8 - TEC/Caddy Thermal Coupling Block</a:t>
            </a:r>
            <a:endParaRPr sz="1400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750" y="1261825"/>
            <a:ext cx="6038325" cy="40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7152450" y="79325"/>
            <a:ext cx="1944900" cy="13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Battery Cells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Caddy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PCB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O-Ring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Coupling Flanges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ctrTitle"/>
          </p:nvPr>
        </p:nvSpPr>
        <p:spPr>
          <a:xfrm>
            <a:off x="311700" y="166125"/>
            <a:ext cx="8520600" cy="8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Cost Estimates</a:t>
            </a:r>
            <a:endParaRPr/>
          </a:p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137600" y="955975"/>
            <a:ext cx="8520600" cy="397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" sz="2400"/>
              <a:t>Solar cells (10 cells = $35)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Aluminum Sheet 24” X 48” + Cut ($100)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" sz="2400"/>
              <a:t>3D Hub Core Case ($459.09)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" sz="2400"/>
              <a:t>Feed through ceramic cap($250)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PCB ($200)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PCB Bill of Materials ($150)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Peltier ($</a:t>
            </a:r>
            <a:r>
              <a:rPr lang="en" sz="2400"/>
              <a:t>75</a:t>
            </a:r>
            <a:r>
              <a:rPr lang="en" sz="2400"/>
              <a:t>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Caddy ($60)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ESTIMATED TOTAL - $1345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ctrTitle"/>
          </p:nvPr>
        </p:nvSpPr>
        <p:spPr>
          <a:xfrm>
            <a:off x="481500" y="121875"/>
            <a:ext cx="8005200" cy="5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Current Focus</a:t>
            </a:r>
            <a:r>
              <a:rPr lang="en" sz="48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endParaRPr sz="4800">
              <a:solidFill>
                <a:srgbClr val="1E407C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04" name="Google Shape;104;p19"/>
          <p:cNvSpPr txBox="1"/>
          <p:nvPr>
            <p:ph idx="1" type="subTitle"/>
          </p:nvPr>
        </p:nvSpPr>
        <p:spPr>
          <a:xfrm>
            <a:off x="221250" y="672400"/>
            <a:ext cx="8701500" cy="3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Physical</a:t>
            </a:r>
            <a:r>
              <a:rPr lang="en" sz="1800"/>
              <a:t> feasibility: electrical and mechanical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Financial and logistical feasibility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Analysis and Simulation Based Approach</a:t>
            </a:r>
            <a:r>
              <a:rPr lang="en" sz="1800"/>
              <a:t>:</a:t>
            </a:r>
            <a:endParaRPr sz="1800"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Thermal Modeling and Simulation</a:t>
            </a:r>
            <a:endParaRPr b="1" sz="1800"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Leak Rate Calculations</a:t>
            </a:r>
            <a:endParaRPr b="1" sz="1800"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Power Budgeting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5" name="Google Shape;105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0575" y="3323887"/>
            <a:ext cx="1701300" cy="1421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attery symbol" id="106" name="Google Shape;106;p19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17291" l="16266" r="19868" t="8463"/>
          <a:stretch/>
        </p:blipFill>
        <p:spPr>
          <a:xfrm>
            <a:off x="6718167" y="2925599"/>
            <a:ext cx="1768533" cy="22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350" y="3230487"/>
            <a:ext cx="567000" cy="19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" type="subTitle"/>
          </p:nvPr>
        </p:nvSpPr>
        <p:spPr>
          <a:xfrm>
            <a:off x="41100" y="1024788"/>
            <a:ext cx="50742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Leak Rate = 0.7*F*D*P*Q*(S^2)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</a:pPr>
            <a:r>
              <a:rPr lang="en" sz="1400"/>
              <a:t>Variables are permeability and Q-factor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</a:pPr>
            <a:r>
              <a:rPr lang="en" sz="1400"/>
              <a:t>Permeability of silicone directly proportional to temperature, Q-factor dependant on o-ring compression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Permeability of air through silicone o-ring found in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Permeability Table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Q-factor</a:t>
            </a:r>
            <a:r>
              <a:rPr lang="en" sz="1400"/>
              <a:t> is determined by the compression of the o-ring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</a:pPr>
            <a:r>
              <a:rPr lang="en" sz="1400"/>
              <a:t>Worst-case scenario: satellite at constant 72°F → air pressure inside casing roughly 75% of starting air pressure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</a:pPr>
            <a:r>
              <a:rPr lang="en" sz="1400"/>
              <a:t>Air pressure inside casing drops from 14.7 psi to 12.83 psi after six months, above our goal of 12 psi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0" y="4664900"/>
            <a:ext cx="50742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Site used to calculate leak rate: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https://www.engineersedge.com/fluid_flow/oring_leak_rate_13605.htm</a:t>
            </a:r>
            <a:endParaRPr sz="800"/>
          </a:p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Id6">
            <a:alphaModFix/>
          </a:blip>
          <a:srcRect b="33285" l="24522" r="27375" t="20497"/>
          <a:stretch/>
        </p:blipFill>
        <p:spPr>
          <a:xfrm>
            <a:off x="5074200" y="629400"/>
            <a:ext cx="3950624" cy="415145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>
            <p:ph type="ctrTitle"/>
          </p:nvPr>
        </p:nvSpPr>
        <p:spPr>
          <a:xfrm>
            <a:off x="311700" y="183700"/>
            <a:ext cx="8005200" cy="6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Leak Rate</a:t>
            </a:r>
            <a:endParaRPr sz="4800">
              <a:solidFill>
                <a:srgbClr val="1E407C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ctrTitle"/>
          </p:nvPr>
        </p:nvSpPr>
        <p:spPr>
          <a:xfrm>
            <a:off x="311700" y="137350"/>
            <a:ext cx="8005200" cy="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E407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Internal Thermal Radiation Transfer</a:t>
            </a:r>
            <a:endParaRPr sz="3600">
              <a:solidFill>
                <a:srgbClr val="1E407C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21" name="Google Shape;121;p21"/>
          <p:cNvSpPr txBox="1"/>
          <p:nvPr>
            <p:ph idx="1" type="subTitle"/>
          </p:nvPr>
        </p:nvSpPr>
        <p:spPr>
          <a:xfrm>
            <a:off x="311700" y="815950"/>
            <a:ext cx="8520600" cy="39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Thermal energy transfer via radiation within the scope of the 3 dimensional space between the satellite paneling, core casings, and caddies can be ignored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Why?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b="3562" l="7648" r="2261" t="4618"/>
          <a:stretch/>
        </p:blipFill>
        <p:spPr>
          <a:xfrm>
            <a:off x="2099075" y="1504825"/>
            <a:ext cx="4519844" cy="363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